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25"/>
  </p:notesMasterIdLst>
  <p:handoutMasterIdLst>
    <p:handoutMasterId r:id="rId26"/>
  </p:handoutMasterIdLst>
  <p:sldIdLst>
    <p:sldId id="270" r:id="rId6"/>
    <p:sldId id="277" r:id="rId7"/>
    <p:sldId id="311" r:id="rId8"/>
    <p:sldId id="278" r:id="rId9"/>
    <p:sldId id="308" r:id="rId10"/>
    <p:sldId id="309" r:id="rId11"/>
    <p:sldId id="307" r:id="rId12"/>
    <p:sldId id="276" r:id="rId13"/>
    <p:sldId id="300" r:id="rId14"/>
    <p:sldId id="302" r:id="rId15"/>
    <p:sldId id="283" r:id="rId16"/>
    <p:sldId id="285" r:id="rId17"/>
    <p:sldId id="292" r:id="rId18"/>
    <p:sldId id="293" r:id="rId19"/>
    <p:sldId id="295" r:id="rId20"/>
    <p:sldId id="310" r:id="rId21"/>
    <p:sldId id="279" r:id="rId22"/>
    <p:sldId id="304" r:id="rId23"/>
    <p:sldId id="312" r:id="rId24"/>
  </p:sldIdLst>
  <p:sldSz cx="12192000" cy="6858000"/>
  <p:notesSz cx="70770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516C34A-D841-430C-8029-298BDF23AE73}">
          <p14:sldIdLst>
            <p14:sldId id="270"/>
            <p14:sldId id="277"/>
            <p14:sldId id="311"/>
            <p14:sldId id="278"/>
            <p14:sldId id="308"/>
            <p14:sldId id="309"/>
            <p14:sldId id="307"/>
            <p14:sldId id="276"/>
            <p14:sldId id="300"/>
            <p14:sldId id="302"/>
            <p14:sldId id="283"/>
            <p14:sldId id="285"/>
            <p14:sldId id="292"/>
            <p14:sldId id="293"/>
            <p14:sldId id="295"/>
            <p14:sldId id="310"/>
            <p14:sldId id="279"/>
            <p14:sldId id="304"/>
            <p14:sldId id="31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thenheier, Lauren M." initials="BLM" lastIdx="1" clrIdx="0">
    <p:extLst>
      <p:ext uri="{19B8F6BF-5375-455C-9EA6-DF929625EA0E}">
        <p15:presenceInfo xmlns:p15="http://schemas.microsoft.com/office/powerpoint/2012/main" userId="S-1-5-21-795392005-3913728759-1119654287-2987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84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70098"/>
          </a:xfrm>
          <a:prstGeom prst="rect">
            <a:avLst/>
          </a:prstGeom>
        </p:spPr>
        <p:txBody>
          <a:bodyPr vert="horz" lIns="93966" tIns="46984" rIns="93966" bIns="4698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4" y="0"/>
            <a:ext cx="3066733" cy="470098"/>
          </a:xfrm>
          <a:prstGeom prst="rect">
            <a:avLst/>
          </a:prstGeom>
        </p:spPr>
        <p:txBody>
          <a:bodyPr vert="horz" lIns="93966" tIns="46984" rIns="93966" bIns="46984" rtlCol="0"/>
          <a:lstStyle>
            <a:lvl1pPr algn="r">
              <a:defRPr sz="1200"/>
            </a:lvl1pPr>
          </a:lstStyle>
          <a:p>
            <a:fld id="{8EDF7E48-919D-4850-838C-E8724CE502D0}" type="datetimeFigureOut">
              <a:rPr lang="en-US" smtClean="0"/>
              <a:t>3/23/2018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329"/>
            <a:ext cx="3066733" cy="470097"/>
          </a:xfrm>
          <a:prstGeom prst="rect">
            <a:avLst/>
          </a:prstGeom>
        </p:spPr>
        <p:txBody>
          <a:bodyPr vert="horz" lIns="93966" tIns="46984" rIns="93966" bIns="4698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4" y="8899329"/>
            <a:ext cx="3066733" cy="470097"/>
          </a:xfrm>
          <a:prstGeom prst="rect">
            <a:avLst/>
          </a:prstGeom>
        </p:spPr>
        <p:txBody>
          <a:bodyPr vert="horz" lIns="93966" tIns="46984" rIns="93966" bIns="46984" rtlCol="0" anchor="b"/>
          <a:lstStyle>
            <a:lvl1pPr algn="r">
              <a:defRPr sz="1200"/>
            </a:lvl1pPr>
          </a:lstStyle>
          <a:p>
            <a:fld id="{7E6C7B08-8BDE-4451-9D11-C77B2DA76D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70098"/>
          </a:xfrm>
          <a:prstGeom prst="rect">
            <a:avLst/>
          </a:prstGeom>
        </p:spPr>
        <p:txBody>
          <a:bodyPr vert="horz" lIns="93966" tIns="46984" rIns="93966" bIns="4698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4" y="0"/>
            <a:ext cx="3066733" cy="470098"/>
          </a:xfrm>
          <a:prstGeom prst="rect">
            <a:avLst/>
          </a:prstGeom>
        </p:spPr>
        <p:txBody>
          <a:bodyPr vert="horz" lIns="93966" tIns="46984" rIns="93966" bIns="46984" rtlCol="0"/>
          <a:lstStyle>
            <a:lvl1pPr algn="r">
              <a:defRPr sz="1200"/>
            </a:lvl1pPr>
          </a:lstStyle>
          <a:p>
            <a:fld id="{3D769475-0ED0-4595-830F-EE608116557B}" type="datetimeFigureOut">
              <a:rPr lang="en-US" smtClean="0"/>
              <a:t>3/23/2018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1171575"/>
            <a:ext cx="5616575" cy="3160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66" tIns="46984" rIns="93966" bIns="4698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9036"/>
            <a:ext cx="5661660" cy="3689212"/>
          </a:xfrm>
          <a:prstGeom prst="rect">
            <a:avLst/>
          </a:prstGeom>
        </p:spPr>
        <p:txBody>
          <a:bodyPr vert="horz" lIns="93966" tIns="46984" rIns="93966" bIns="4698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329"/>
            <a:ext cx="3066733" cy="470097"/>
          </a:xfrm>
          <a:prstGeom prst="rect">
            <a:avLst/>
          </a:prstGeom>
        </p:spPr>
        <p:txBody>
          <a:bodyPr vert="horz" lIns="93966" tIns="46984" rIns="93966" bIns="4698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4" y="8899329"/>
            <a:ext cx="3066733" cy="470097"/>
          </a:xfrm>
          <a:prstGeom prst="rect">
            <a:avLst/>
          </a:prstGeom>
        </p:spPr>
        <p:txBody>
          <a:bodyPr vert="horz" lIns="93966" tIns="46984" rIns="93966" bIns="46984" rtlCol="0" anchor="b"/>
          <a:lstStyle>
            <a:lvl1pPr algn="r">
              <a:defRPr sz="1200"/>
            </a:lvl1pPr>
          </a:lstStyle>
          <a:p>
            <a:fld id="{77B56494-DB45-4760-9127-263D98F001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494-DB45-4760-9127-263D98F001E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732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Operational goals: </a:t>
            </a:r>
          </a:p>
          <a:p>
            <a:r>
              <a:rPr lang="en-US" dirty="0"/>
              <a:t>Determine position periodically to approx decay</a:t>
            </a:r>
          </a:p>
          <a:p>
            <a:r>
              <a:rPr lang="en-US" dirty="0"/>
              <a:t>Store data for transmission</a:t>
            </a:r>
          </a:p>
          <a:p>
            <a:r>
              <a:rPr lang="en-US" dirty="0"/>
              <a:t>Downlink at request</a:t>
            </a:r>
          </a:p>
          <a:p>
            <a:r>
              <a:rPr lang="en-US" dirty="0"/>
              <a:t>Beacon identity and telemetry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494-DB45-4760-9127-263D98F001E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060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437.645 MHz</a:t>
            </a:r>
          </a:p>
          <a:p>
            <a:r>
              <a:rPr lang="en-US" dirty="0"/>
              <a:t>monopole, steel, 17.8 cm long, 25 degrees from top of structure</a:t>
            </a:r>
          </a:p>
          <a:p>
            <a:r>
              <a:rPr lang="en-US" dirty="0"/>
              <a:t>Yagi, 23 elements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494-DB45-4760-9127-263D98F001E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504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Azimuth: 450 deg</a:t>
            </a:r>
          </a:p>
          <a:p>
            <a:r>
              <a:rPr lang="en-US" dirty="0"/>
              <a:t>Elevation: 180 deg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494-DB45-4760-9127-263D98F001E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096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494-DB45-4760-9127-263D98F001E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825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Observe, propagate, observe, present discrepancies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494-DB45-4760-9127-263D98F001E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623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494-DB45-4760-9127-263D98F001E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51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1692" y="1123722"/>
            <a:ext cx="11325339" cy="4908783"/>
          </a:xfrm>
          <a:prstGeom prst="rect">
            <a:avLst/>
          </a:prstGeo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>
                <a:latin typeface="+mn-lt"/>
                <a:cs typeface="Arial"/>
              </a:defRPr>
            </a:lvl1pPr>
            <a:lvl2pPr marL="685783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aseline="0">
                <a:latin typeface="Arial"/>
                <a:cs typeface="Arial"/>
              </a:defRPr>
            </a:lvl2pPr>
            <a:lvl3pPr marL="914377" marR="0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latin typeface="Arial"/>
                <a:cs typeface="Arial"/>
              </a:defRPr>
            </a:lvl3pPr>
            <a:lvl4pPr marL="1600160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latin typeface="Arial"/>
                <a:cs typeface="Arial"/>
              </a:defRPr>
            </a:lvl4pPr>
            <a:lvl5pPr marL="2057349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latin typeface="Arial"/>
                <a:cs typeface="Arial"/>
              </a:defRPr>
            </a:lvl5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Edit Master text styles</a:t>
            </a:r>
          </a:p>
          <a:p>
            <a:pPr marL="228594" marR="0" lvl="1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Second level</a:t>
            </a:r>
          </a:p>
          <a:p>
            <a:pPr marL="228594" marR="0" lvl="2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Third level</a:t>
            </a:r>
          </a:p>
          <a:p>
            <a:pPr marL="228594" marR="0" lvl="3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Fourth level</a:t>
            </a:r>
          </a:p>
          <a:p>
            <a:pPr marL="228594" marR="0" lvl="4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Fifth level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692" y="175655"/>
            <a:ext cx="10515600" cy="722269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52005" y="62583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570E26-FC15-4AA8-90CC-DE4D2ACF01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592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94063"/>
            <a:ext cx="12192000" cy="5728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52005" y="62583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570E26-FC15-4AA8-90CC-DE4D2ACF01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422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52005" y="62583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570E26-FC15-4AA8-90CC-DE4D2ACF01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410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129655"/>
            <a:ext cx="12192000" cy="547661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" y="927373"/>
            <a:ext cx="11457129" cy="0"/>
          </a:xfrm>
          <a:prstGeom prst="line">
            <a:avLst/>
          </a:prstGeom>
          <a:ln cap="flat">
            <a:solidFill>
              <a:schemeClr val="tx1">
                <a:lumMod val="65000"/>
                <a:lumOff val="35000"/>
              </a:schemeClr>
            </a:solidFill>
            <a:tailEnd type="diamon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57133" y="754653"/>
            <a:ext cx="358913" cy="284480"/>
          </a:xfrm>
          <a:prstGeom prst="rect">
            <a:avLst/>
          </a:prstGeom>
        </p:spPr>
      </p:pic>
      <p:pic>
        <p:nvPicPr>
          <p:cNvPr id="11" name="Picture 2" descr="https://word-edit.officeapps.live.com/we/ResReader.ashx?v=00000000-0000-0000-0000-000000000014&amp;n=E2o10.img&amp;rndm=189ed0a3-ebc7-4ca1-9f7e-633e5e845010&amp;WOPIsrc=https%3A%2F%2Fmyerauedu%2Esharepoint%2Ecom%2Fteams%2FPR%5FCollege%5Fof%5FEngineering%2FPC%5FEAGLESAT%2F%5Fvti%5Fbin%2Fwopi%2Eashx%2Ffiles%2F4a666d65ee3c462fa1e578f6d7df2cd8&amp;access_token=eyJ0eXAiOiJKV1QiLCJhbGciOiJSUzI1NiIsIng1dCI6ImpOX1RsZ1otUUk0UHZpc2pTVnpKMW9ySnRnOCJ9%2EeyJhdWQiOiJ3b3BpL215ZXJhdWVkdS5zaGFyZXBvaW50LmNvbUA2OTMxYzk2My0wN2I3LTQxNTYtYWIwZS0zNWQxZjc5MDM1YjgiLCJpc3MiOiIwMDAwMDAwMy0wMDAwLTBmZjEtY2UwMC0wMDAwMDAwMDAwMDBAOTAxNDAxMjItODUxNi0xMWUxLThlZmYtNDkzMDQ5MjQwMTliIiwibmJmIjoiMTQ5MTEwNjIzNyIsImV4cCI6IjE0OTExNDIyMzciLCJuYW1laWQiOiIwIy5mfG1lbWJlcnNoaXB8YmFydGhlbmxAbXkuZXJhdS5lZHUiLCJuaWkiOiJtaWNyb3NvZnQuc2hhcmVwb2ludCIsImlzdXNlciI6InRydWUiLCJjYWNoZWtleSI6IjBoLmZ8bWVtYmVyc2hpcHwxMDAzMDAwMDg4NjJlMmQ4QGxpdmUuY29tIiwiaXNsb29wYmFjayI6IlRydWUiLCJhcHBjdHgiOiI0YTY2NmQ2NWVlM2M0NjJmYTFlNTc4ZjZkN2RmMmNkODt2WGptRmVFamxzanhNMVp5MzFPZkVWaUpBRTA9O0RlZmF1bHQ7OzFCMDNDNDMxQUVGO1RydWU7OzswIn0%2EOLu9dq9FNl7H%5Fhq1dz4fW5OXezhZQ5ZOn%2DMfdhraTypzFSFsQSo5koxYvQIwZFYcyf5o00UoTlJPn1JAyRewfANjxxiW9C4HS8GwGQej0Yu315cjXKADw1WQzJjThQIvakrYJCqwAlqHJuMawBZowGqV0abl8s%2DFAxor8is4UuUlPVjLqhIQosbK5uKCGzaARi%2D9vz%5FhffUkcqiB%2DQSfWOdW8Em%2DbcjTRneToIlCa87s1TI457Ap3MlJPdU1KW5SDCwjQwJ%5F59re1WqGzITPkLXaiioTRPGLWA1c09GWVgyGSS99EOQPWcmbsC71elwe6ug4RVl9Bg%5FyYG5wUw4YHg&amp;access_token_ttl=1491142237110&amp;usid=1e9e59f1-e349-49d6-968e-529823aa5c03&amp;build=16.0.8028.7775&amp;waccluster=US1"/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762"/>
          <a:stretch/>
        </p:blipFill>
        <p:spPr bwMode="auto">
          <a:xfrm>
            <a:off x="62108" y="6150057"/>
            <a:ext cx="631252" cy="49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6675120"/>
            <a:ext cx="12192000" cy="1828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52005" y="62583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570E26-FC15-4AA8-90CC-DE4D2ACF01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891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sa.gov/press-release/nasa-launches-noaa-weather-satellite-aboard-united-launch-alliance-rocket-to-improv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rfhamdesign.com/products/parabolicdishkit/45meterdishkit/index.php" TargetMode="External"/><Relationship Id="rId4" Type="http://schemas.openxmlformats.org/officeDocument/2006/relationships/hyperlink" Target="https://www.youtube.com/watch?v=tLkbdYZyf1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0" y="1747157"/>
            <a:ext cx="12191999" cy="4511146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endParaRPr lang="en-US" sz="240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400" b="1" dirty="0"/>
              <a:t>Deborah Jackson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000" dirty="0"/>
              <a:t>Embry-Riddle Aeronautical University 		Aerospace Engineering, Sophomore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2400" dirty="0"/>
          </a:p>
          <a:p>
            <a:pPr marL="0" indent="0" algn="ctr">
              <a:lnSpc>
                <a:spcPct val="100000"/>
              </a:lnSpc>
              <a:buNone/>
            </a:pPr>
            <a:endParaRPr lang="en-US" sz="2400" dirty="0"/>
          </a:p>
          <a:p>
            <a:pPr marL="0" indent="0" algn="ctr">
              <a:lnSpc>
                <a:spcPct val="100000"/>
              </a:lnSpc>
              <a:buNone/>
            </a:pPr>
            <a:endParaRPr lang="en-US" sz="2400" dirty="0"/>
          </a:p>
          <a:p>
            <a:pPr marL="0" indent="0" algn="ctr">
              <a:lnSpc>
                <a:spcPct val="100000"/>
              </a:lnSpc>
              <a:buNone/>
            </a:pPr>
            <a:endParaRPr lang="en-US" sz="240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400" dirty="0"/>
              <a:t>AZ/NASA Space Grant Symposium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400" dirty="0"/>
              <a:t>April 14, 2018</a:t>
            </a:r>
            <a:endParaRPr lang="en-US" sz="11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3999" y="1089455"/>
            <a:ext cx="9144000" cy="1315403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ea typeface="Tahoma"/>
                <a:cs typeface="Tahoma"/>
              </a:rPr>
              <a:t>EagleSat-1 Project: Mission Synopsis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464" y="3354591"/>
            <a:ext cx="2009070" cy="1757937"/>
          </a:xfrm>
          <a:prstGeom prst="rect">
            <a:avLst/>
          </a:prstGeom>
        </p:spPr>
      </p:pic>
      <p:pic>
        <p:nvPicPr>
          <p:cNvPr id="1026" name="Picture 2" descr="Image result for nasa logo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571" y="3429000"/>
            <a:ext cx="2124396" cy="175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pace grant logo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442" y="3370732"/>
            <a:ext cx="1362290" cy="178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816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Two people standing in front of a building&#10;&#10;Description generated with very high confidence">
            <a:extLst>
              <a:ext uri="{FF2B5EF4-FFF2-40B4-BE49-F238E27FC236}">
                <a16:creationId xmlns:a16="http://schemas.microsoft.com/office/drawing/2014/main" id="{D6762923-54A8-463A-B464-B4BEFCE499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0960" y="1466462"/>
            <a:ext cx="5661338" cy="424318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09C9F3B-0811-4909-9B7F-C1F60440F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Tahoma"/>
                <a:cs typeface="Tahoma"/>
              </a:rPr>
              <a:t>Integration and Launch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1134B8-AD2F-4C8D-AAC8-E509C0E37D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28" name="Picture 4" descr="Delta II Rocket Roars to Life Launching JPSS-1">
            <a:extLst>
              <a:ext uri="{FF2B5EF4-FFF2-40B4-BE49-F238E27FC236}">
                <a16:creationId xmlns:a16="http://schemas.microsoft.com/office/drawing/2014/main" id="{A53135B1-7416-489D-820D-B93EF0BCC2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9" r="18678"/>
          <a:stretch/>
        </p:blipFill>
        <p:spPr bwMode="auto">
          <a:xfrm>
            <a:off x="6430783" y="1466462"/>
            <a:ext cx="5017417" cy="424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102B53A-A2FF-4F16-ADFA-292190AD7A9C}"/>
              </a:ext>
            </a:extLst>
          </p:cNvPr>
          <p:cNvSpPr txBox="1"/>
          <p:nvPr/>
        </p:nvSpPr>
        <p:spPr>
          <a:xfrm>
            <a:off x="8158668" y="5709642"/>
            <a:ext cx="1561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NASA (2017)</a:t>
            </a:r>
          </a:p>
        </p:txBody>
      </p:sp>
    </p:spTree>
    <p:extLst>
      <p:ext uri="{BB962C8B-B14F-4D97-AF65-F5344CB8AC3E}">
        <p14:creationId xmlns:p14="http://schemas.microsoft.com/office/powerpoint/2010/main" val="471874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9CFFB9-1DCB-804B-92BB-9B4274262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Tahoma"/>
                <a:cs typeface="Tahoma"/>
              </a:rPr>
              <a:t>Communications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7EC10A-4AA1-8F46-BBC5-3C9A835829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7" descr="A picture containing floor, indoor, wall&#10;&#10;Description generated with very high confidence">
            <a:extLst>
              <a:ext uri="{FF2B5EF4-FFF2-40B4-BE49-F238E27FC236}">
                <a16:creationId xmlns:a16="http://schemas.microsoft.com/office/drawing/2014/main" id="{27C7A860-436E-4877-A4F8-4344E895C7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72" t="271" r="10419" b="-271"/>
          <a:stretch/>
        </p:blipFill>
        <p:spPr>
          <a:xfrm>
            <a:off x="347242" y="1261639"/>
            <a:ext cx="3424387" cy="4599257"/>
          </a:xfrm>
          <a:prstGeom prst="rect">
            <a:avLst/>
          </a:prstGeom>
        </p:spPr>
      </p:pic>
      <p:pic>
        <p:nvPicPr>
          <p:cNvPr id="9" name="Picture 9" descr="A large brick building&#10;&#10;Description generated with very high confidence">
            <a:extLst>
              <a:ext uri="{FF2B5EF4-FFF2-40B4-BE49-F238E27FC236}">
                <a16:creationId xmlns:a16="http://schemas.microsoft.com/office/drawing/2014/main" id="{CB06D3E6-701D-4B58-A1F9-F23E6EB2FC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172" t="15124" r="26318" b="15124"/>
          <a:stretch/>
        </p:blipFill>
        <p:spPr>
          <a:xfrm>
            <a:off x="8131085" y="1261639"/>
            <a:ext cx="3426237" cy="4589256"/>
          </a:xfrm>
          <a:prstGeom prst="rect">
            <a:avLst/>
          </a:prstGeom>
        </p:spPr>
      </p:pic>
      <p:pic>
        <p:nvPicPr>
          <p:cNvPr id="3" name="Picture 4" descr="A picture containing indoor, container&#10;&#10;Description generated with high confidence">
            <a:extLst>
              <a:ext uri="{FF2B5EF4-FFF2-40B4-BE49-F238E27FC236}">
                <a16:creationId xmlns:a16="http://schemas.microsoft.com/office/drawing/2014/main" id="{3698CA7B-98F9-4EC4-8884-FAFB662904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4293"/>
          <a:stretch/>
        </p:blipFill>
        <p:spPr>
          <a:xfrm>
            <a:off x="3850413" y="1261639"/>
            <a:ext cx="4201888" cy="459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59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A desktop computer sitting on top of a desk&#10;&#10;Description generated with very high confidence">
            <a:extLst>
              <a:ext uri="{FF2B5EF4-FFF2-40B4-BE49-F238E27FC236}">
                <a16:creationId xmlns:a16="http://schemas.microsoft.com/office/drawing/2014/main" id="{A01EE7B4-B24C-4FA4-B26D-B4B3046DB9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25951" y="1250358"/>
            <a:ext cx="10342811" cy="469098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C9CFFB9-1DCB-804B-92BB-9B4274262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Tahoma"/>
                <a:cs typeface="Tahoma"/>
              </a:rPr>
              <a:t>Ground Station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7EC10A-4AA1-8F46-BBC5-3C9A835829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12</a:t>
            </a:fld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55FA6C4-EBA1-4A66-A041-293EAD677F62}"/>
              </a:ext>
            </a:extLst>
          </p:cNvPr>
          <p:cNvCxnSpPr/>
          <p:nvPr/>
        </p:nvCxnSpPr>
        <p:spPr>
          <a:xfrm flipH="1">
            <a:off x="7462056" y="1405443"/>
            <a:ext cx="463632" cy="41996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E950B78-7FA6-4F5F-9684-B12B33F135F8}"/>
              </a:ext>
            </a:extLst>
          </p:cNvPr>
          <p:cNvCxnSpPr>
            <a:cxnSpLocks/>
          </p:cNvCxnSpPr>
          <p:nvPr/>
        </p:nvCxnSpPr>
        <p:spPr>
          <a:xfrm flipH="1">
            <a:off x="8424595" y="1909017"/>
            <a:ext cx="574288" cy="15663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7AE161A-5BF6-416A-B92A-BEB8794252AA}"/>
              </a:ext>
            </a:extLst>
          </p:cNvPr>
          <p:cNvCxnSpPr>
            <a:cxnSpLocks/>
          </p:cNvCxnSpPr>
          <p:nvPr/>
        </p:nvCxnSpPr>
        <p:spPr>
          <a:xfrm flipH="1">
            <a:off x="10389863" y="1986624"/>
            <a:ext cx="381930" cy="12654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FA290A7-7809-4A41-8BC0-4FB6B5C459B7}"/>
              </a:ext>
            </a:extLst>
          </p:cNvPr>
          <p:cNvCxnSpPr>
            <a:cxnSpLocks/>
          </p:cNvCxnSpPr>
          <p:nvPr/>
        </p:nvCxnSpPr>
        <p:spPr>
          <a:xfrm flipH="1" flipV="1">
            <a:off x="7414406" y="4991100"/>
            <a:ext cx="273206" cy="4146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A61499A-7565-4975-9FEC-0D04704F223D}"/>
              </a:ext>
            </a:extLst>
          </p:cNvPr>
          <p:cNvCxnSpPr>
            <a:cxnSpLocks/>
          </p:cNvCxnSpPr>
          <p:nvPr/>
        </p:nvCxnSpPr>
        <p:spPr>
          <a:xfrm flipH="1">
            <a:off x="7939196" y="1990262"/>
            <a:ext cx="233956" cy="5060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5AF9480-3066-46D9-9540-235C1A5C6CC7}"/>
              </a:ext>
            </a:extLst>
          </p:cNvPr>
          <p:cNvCxnSpPr>
            <a:cxnSpLocks/>
          </p:cNvCxnSpPr>
          <p:nvPr/>
        </p:nvCxnSpPr>
        <p:spPr>
          <a:xfrm flipH="1">
            <a:off x="4345719" y="1843568"/>
            <a:ext cx="607741" cy="32091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A5ADC3FE-26D3-4BF5-8944-7A8BCEFBFBCB}"/>
              </a:ext>
            </a:extLst>
          </p:cNvPr>
          <p:cNvSpPr/>
          <p:nvPr/>
        </p:nvSpPr>
        <p:spPr>
          <a:xfrm>
            <a:off x="8778362" y="1581648"/>
            <a:ext cx="789331" cy="3730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/>
              </a:rPr>
              <a:t>TNC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850A9AD-CD4E-40A0-8376-D139281FE873}"/>
              </a:ext>
            </a:extLst>
          </p:cNvPr>
          <p:cNvSpPr/>
          <p:nvPr/>
        </p:nvSpPr>
        <p:spPr>
          <a:xfrm>
            <a:off x="7843838" y="1114425"/>
            <a:ext cx="1059971" cy="3730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/>
              </a:rPr>
              <a:t>Rotator and Azimuth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37D3995-6DE1-47BE-ABDC-5D29F6B42336}"/>
              </a:ext>
            </a:extLst>
          </p:cNvPr>
          <p:cNvSpPr/>
          <p:nvPr/>
        </p:nvSpPr>
        <p:spPr>
          <a:xfrm>
            <a:off x="10246188" y="1707837"/>
            <a:ext cx="1059971" cy="3730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/>
              </a:rPr>
              <a:t>Power Supply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F568C60-FC34-420F-89AE-D4B1232F2FA3}"/>
              </a:ext>
            </a:extLst>
          </p:cNvPr>
          <p:cNvSpPr/>
          <p:nvPr/>
        </p:nvSpPr>
        <p:spPr>
          <a:xfrm>
            <a:off x="7139381" y="5362575"/>
            <a:ext cx="1405009" cy="3730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/>
              </a:rPr>
              <a:t>Kenwood Radio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3EB37AF-A8C1-4BEA-B553-247E108079F2}"/>
              </a:ext>
            </a:extLst>
          </p:cNvPr>
          <p:cNvSpPr/>
          <p:nvPr/>
        </p:nvSpPr>
        <p:spPr>
          <a:xfrm>
            <a:off x="7843991" y="1685384"/>
            <a:ext cx="789331" cy="3730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/>
              </a:rPr>
              <a:t>Pre-Amp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4C0B330-9218-41AB-9648-FA719C22650C}"/>
              </a:ext>
            </a:extLst>
          </p:cNvPr>
          <p:cNvSpPr/>
          <p:nvPr/>
        </p:nvSpPr>
        <p:spPr>
          <a:xfrm>
            <a:off x="4867275" y="1520825"/>
            <a:ext cx="904875" cy="5188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/>
              </a:rPr>
              <a:t>Ham Radio Deluxe</a:t>
            </a:r>
          </a:p>
        </p:txBody>
      </p:sp>
    </p:spTree>
    <p:extLst>
      <p:ext uri="{BB962C8B-B14F-4D97-AF65-F5344CB8AC3E}">
        <p14:creationId xmlns:p14="http://schemas.microsoft.com/office/powerpoint/2010/main" val="2849672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FDA16BF-9D5B-463E-9A7F-7CB6DE8E9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Tahoma"/>
                <a:cs typeface="Tahoma"/>
              </a:rPr>
              <a:t>Data Flow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18F758-01CF-4577-B3BA-5FB74D8AD0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4A7B1CC-3104-4963-9BA3-4C85AF8A3F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2965" y="1162050"/>
            <a:ext cx="5190078" cy="453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873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E46812-8FCC-47CB-9F66-0B60ACF7B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438" y="1123950"/>
            <a:ext cx="10932841" cy="4908550"/>
          </a:xfrm>
        </p:spPr>
        <p:txBody>
          <a:bodyPr anchor="t"/>
          <a:lstStyle/>
          <a:p>
            <a:pPr marL="227965" indent="-227965"/>
            <a:r>
              <a:rPr lang="en-US" dirty="0"/>
              <a:t>Antenna not deployed</a:t>
            </a:r>
          </a:p>
          <a:p>
            <a:pPr marL="227965" indent="-227965"/>
            <a:r>
              <a:rPr lang="en-US" dirty="0"/>
              <a:t>Discharging before transmitting</a:t>
            </a:r>
          </a:p>
          <a:p>
            <a:pPr marL="685165" lvl="1" indent="-227965"/>
            <a:r>
              <a:rPr lang="en-US" dirty="0">
                <a:latin typeface="Century Gothic"/>
              </a:rPr>
              <a:t>Shorting near solar cells</a:t>
            </a:r>
          </a:p>
          <a:p>
            <a:pPr marL="685165" lvl="1" indent="-227965"/>
            <a:r>
              <a:rPr lang="en-US" dirty="0">
                <a:latin typeface="Century Gothic"/>
              </a:rPr>
              <a:t>GPS consuming</a:t>
            </a:r>
          </a:p>
          <a:p>
            <a:pPr marL="227965" indent="-227965"/>
            <a:r>
              <a:rPr lang="en-US" dirty="0">
                <a:latin typeface="Century Gothic"/>
              </a:rPr>
              <a:t>Damaged solar cells</a:t>
            </a:r>
          </a:p>
          <a:p>
            <a:pPr marL="227965" indent="-227965"/>
            <a:r>
              <a:rPr lang="en-US" dirty="0">
                <a:latin typeface="Century Gothic"/>
              </a:rPr>
              <a:t>Damaged critical components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8E97B3-9BE6-40D3-968D-DFF76C8E9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Tahoma"/>
                <a:cs typeface="Tahoma"/>
              </a:rPr>
              <a:t>Failure Analysis: Silent Treatment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56274C-D37A-415E-9270-F3A7565722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Picture 9" descr="A picture containing table&#10;&#10;Description generated with high confidence">
            <a:extLst>
              <a:ext uri="{FF2B5EF4-FFF2-40B4-BE49-F238E27FC236}">
                <a16:creationId xmlns:a16="http://schemas.microsoft.com/office/drawing/2014/main" id="{4EE67DE2-13BB-40A1-9D08-83C6337B49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523" b="4222"/>
          <a:stretch/>
        </p:blipFill>
        <p:spPr>
          <a:xfrm>
            <a:off x="704903" y="3831110"/>
            <a:ext cx="5391097" cy="1902940"/>
          </a:xfrm>
          <a:prstGeom prst="rect">
            <a:avLst/>
          </a:prstGeom>
        </p:spPr>
      </p:pic>
      <p:pic>
        <p:nvPicPr>
          <p:cNvPr id="11" name="Picture 11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A942E1B6-D39C-4931-A2CF-8872DC7FFC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953" t="18328" r="10177" b="7508"/>
          <a:stretch/>
        </p:blipFill>
        <p:spPr>
          <a:xfrm>
            <a:off x="6570832" y="1123728"/>
            <a:ext cx="4648430" cy="4610322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0CE85E71-AE35-4978-9DFA-E438B232DFEB}"/>
              </a:ext>
            </a:extLst>
          </p:cNvPr>
          <p:cNvSpPr/>
          <p:nvPr/>
        </p:nvSpPr>
        <p:spPr>
          <a:xfrm>
            <a:off x="8342271" y="4193246"/>
            <a:ext cx="683703" cy="69431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C97947-3754-4910-ADBD-8FD2290F6361}"/>
              </a:ext>
            </a:extLst>
          </p:cNvPr>
          <p:cNvSpPr txBox="1"/>
          <p:nvPr/>
        </p:nvSpPr>
        <p:spPr>
          <a:xfrm>
            <a:off x="7129179" y="5731267"/>
            <a:ext cx="3531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United Launch Alliance (2018)</a:t>
            </a:r>
          </a:p>
        </p:txBody>
      </p:sp>
    </p:spTree>
    <p:extLst>
      <p:ext uri="{BB962C8B-B14F-4D97-AF65-F5344CB8AC3E}">
        <p14:creationId xmlns:p14="http://schemas.microsoft.com/office/powerpoint/2010/main" val="2275133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85506C4-D122-46D6-9CBB-1E95F9BF9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438" y="1123950"/>
            <a:ext cx="5199995" cy="4908550"/>
          </a:xfrm>
        </p:spPr>
        <p:txBody>
          <a:bodyPr anchor="t"/>
          <a:lstStyle/>
          <a:p>
            <a:pPr marL="227965" indent="-227965"/>
            <a:r>
              <a:rPr lang="en-US" dirty="0"/>
              <a:t>Surrounding frequencies</a:t>
            </a:r>
          </a:p>
          <a:p>
            <a:pPr marL="227965" indent="-227965"/>
            <a:r>
              <a:rPr lang="en-US" dirty="0"/>
              <a:t>Old frequency</a:t>
            </a:r>
          </a:p>
          <a:p>
            <a:pPr marL="227965" indent="-227965"/>
            <a:r>
              <a:rPr lang="en-US" dirty="0"/>
              <a:t>Eclipsed and non-eclipsed passes</a:t>
            </a:r>
          </a:p>
          <a:p>
            <a:pPr marL="227965" indent="-227965"/>
            <a:endParaRPr lang="en-US" dirty="0"/>
          </a:p>
          <a:p>
            <a:pPr marL="227965" indent="-227965"/>
            <a:r>
              <a:rPr lang="en-US" dirty="0"/>
              <a:t>Visual confirmation</a:t>
            </a:r>
          </a:p>
          <a:p>
            <a:pPr marL="227965" indent="-227965"/>
            <a:r>
              <a:rPr lang="en-US" dirty="0"/>
              <a:t>4.5 meter dish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E31398-D724-4C93-9E3E-3E823845A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Tahoma"/>
                <a:cs typeface="Tahoma"/>
              </a:rPr>
              <a:t>Next Steps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5397D3-B8EB-43EA-91BA-0EF40EF0A8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1F798A-7D01-452E-A06F-1AFDE2B4A6B5}"/>
              </a:ext>
            </a:extLst>
          </p:cNvPr>
          <p:cNvSpPr txBox="1"/>
          <p:nvPr/>
        </p:nvSpPr>
        <p:spPr>
          <a:xfrm>
            <a:off x="7343736" y="5752068"/>
            <a:ext cx="2318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Rfhamdesign.com</a:t>
            </a:r>
          </a:p>
        </p:txBody>
      </p:sp>
      <p:pic>
        <p:nvPicPr>
          <p:cNvPr id="2050" name="Picture 2" descr="http://www.rfhamdesign.com/images/big245417a3cb0cdc00e1.jpg">
            <a:extLst>
              <a:ext uri="{FF2B5EF4-FFF2-40B4-BE49-F238E27FC236}">
                <a16:creationId xmlns:a16="http://schemas.microsoft.com/office/drawing/2014/main" id="{509F4274-E527-4D5A-BE39-FE28ED1E27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0" r="7710"/>
          <a:stretch/>
        </p:blipFill>
        <p:spPr bwMode="auto">
          <a:xfrm>
            <a:off x="5843752" y="1030823"/>
            <a:ext cx="5318233" cy="47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555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85506C4-D122-46D6-9CBB-1E95F9BF9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438" y="1123950"/>
            <a:ext cx="5172094" cy="4908550"/>
          </a:xfrm>
        </p:spPr>
        <p:txBody>
          <a:bodyPr anchor="t"/>
          <a:lstStyle/>
          <a:p>
            <a:pPr marL="227965" indent="-227965"/>
            <a:r>
              <a:rPr lang="en-US" dirty="0"/>
              <a:t>Estimated Life span: 1-2 years</a:t>
            </a:r>
          </a:p>
          <a:p>
            <a:pPr marL="227965" indent="-227965"/>
            <a:r>
              <a:rPr lang="en-US" dirty="0"/>
              <a:t>Orbit Life span: 7-9 years</a:t>
            </a:r>
          </a:p>
          <a:p>
            <a:pPr marL="227965" indent="-227965"/>
            <a:r>
              <a:rPr lang="en-US" dirty="0"/>
              <a:t>GPS data will analyze models for small satellites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E31398-D724-4C93-9E3E-3E823845A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Tahoma"/>
                <a:cs typeface="Tahoma"/>
              </a:rPr>
              <a:t>Future of EagleSat-1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5397D3-B8EB-43EA-91BA-0EF40EF0A8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6" descr="A close up of a box&#10;&#10;Description generated with high confidence">
            <a:extLst>
              <a:ext uri="{FF2B5EF4-FFF2-40B4-BE49-F238E27FC236}">
                <a16:creationId xmlns:a16="http://schemas.microsoft.com/office/drawing/2014/main" id="{FAA5D884-2D73-4933-8C3C-6308F338B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7469" y="1010488"/>
            <a:ext cx="4652558" cy="502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430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A close up of a sign&#10;&#10;Description generated with high confidence">
            <a:extLst>
              <a:ext uri="{FF2B5EF4-FFF2-40B4-BE49-F238E27FC236}">
                <a16:creationId xmlns:a16="http://schemas.microsoft.com/office/drawing/2014/main" id="{0B751041-F90A-41D3-91E4-8A4DF317A4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495" y="2410477"/>
            <a:ext cx="1946141" cy="213632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2FD189B-E31F-4E30-99CB-1B0510C14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Tahoma"/>
                <a:cs typeface="Tahoma"/>
              </a:rPr>
              <a:t>Acknowledgements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BBF5CA-88E0-4CE4-8A73-22EC3CA61D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1" name="Picture 11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4A6BD125-280B-46A4-8F69-C5C915BF0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0041" y="2544704"/>
            <a:ext cx="1867866" cy="1867866"/>
          </a:xfrm>
          <a:prstGeom prst="rect">
            <a:avLst/>
          </a:prstGeom>
        </p:spPr>
      </p:pic>
      <p:pic>
        <p:nvPicPr>
          <p:cNvPr id="13" name="Picture 13" descr="A drawing of a cartoon character&#10;&#10;Description generated with high confidence">
            <a:extLst>
              <a:ext uri="{FF2B5EF4-FFF2-40B4-BE49-F238E27FC236}">
                <a16:creationId xmlns:a16="http://schemas.microsoft.com/office/drawing/2014/main" id="{7843BFE8-431F-4EE0-BC6D-2683591B2A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4758" y="2901231"/>
            <a:ext cx="2838930" cy="1154811"/>
          </a:xfrm>
          <a:prstGeom prst="rect">
            <a:avLst/>
          </a:prstGeom>
        </p:spPr>
      </p:pic>
      <p:pic>
        <p:nvPicPr>
          <p:cNvPr id="15" name="Picture 15" descr="A close up of a logo&#10;&#10;Description generated with high confidence">
            <a:extLst>
              <a:ext uri="{FF2B5EF4-FFF2-40B4-BE49-F238E27FC236}">
                <a16:creationId xmlns:a16="http://schemas.microsoft.com/office/drawing/2014/main" id="{9CE94649-76C6-4435-92DD-EBA53C1890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1312" y="2063215"/>
            <a:ext cx="1815886" cy="2830844"/>
          </a:xfrm>
          <a:prstGeom prst="rect">
            <a:avLst/>
          </a:prstGeom>
        </p:spPr>
      </p:pic>
      <p:pic>
        <p:nvPicPr>
          <p:cNvPr id="1026" name="Picture 2" descr="Image result for embry riddle crest">
            <a:extLst>
              <a:ext uri="{FF2B5EF4-FFF2-40B4-BE49-F238E27FC236}">
                <a16:creationId xmlns:a16="http://schemas.microsoft.com/office/drawing/2014/main" id="{91E75A73-CCDC-4E61-AADD-21A1F1E2D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603" y="2383262"/>
            <a:ext cx="219075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471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914400"/>
            <a:ext cx="10515600" cy="5208814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  <a:br>
              <a:rPr lang="en-US" dirty="0"/>
            </a:br>
            <a:br>
              <a:rPr lang="en-US" dirty="0"/>
            </a:br>
            <a:br>
              <a:rPr lang="en-US" sz="2400" dirty="0"/>
            </a:br>
            <a:r>
              <a:rPr lang="en-US" sz="2800" dirty="0"/>
              <a:t>Deborah Jackson</a:t>
            </a:r>
            <a:br>
              <a:rPr lang="en-US" sz="2800" dirty="0"/>
            </a:br>
            <a:r>
              <a:rPr lang="en-US" sz="2800" dirty="0"/>
              <a:t>jacksd40@my.erau.edu</a:t>
            </a: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r>
              <a:rPr lang="en-US" sz="2000" i="1" dirty="0"/>
              <a:t>“Success is not final, failure is not fatal: it is the courage to continue that counts.”</a:t>
            </a:r>
            <a:br>
              <a:rPr lang="en-US" sz="2000" i="1" dirty="0"/>
            </a:br>
            <a:r>
              <a:rPr lang="en-US" sz="2000" i="1" dirty="0"/>
              <a:t>Winston Churchill</a:t>
            </a:r>
            <a:br>
              <a:rPr lang="en-US" sz="2000" i="1" dirty="0"/>
            </a:b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352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85506C4-D122-46D6-9CBB-1E95F9BF9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437" y="1123950"/>
            <a:ext cx="10898049" cy="4908550"/>
          </a:xfrm>
        </p:spPr>
        <p:txBody>
          <a:bodyPr anchor="t"/>
          <a:lstStyle/>
          <a:p>
            <a:r>
              <a:rPr lang="en-US" dirty="0"/>
              <a:t>NASA (2017), JPSS Launch 3a [Online Image]. Retrieved March 23, 2018 from </a:t>
            </a:r>
            <a:r>
              <a:rPr lang="en-US" dirty="0">
                <a:hlinkClick r:id="rId3"/>
              </a:rPr>
              <a:t>https://www.nasa.gov/press-release/nasa-launches-noaa-weather-satellite-aboard-united-launch-alliance-rocket-to-improve</a:t>
            </a:r>
            <a:r>
              <a:rPr lang="en-US" dirty="0"/>
              <a:t>.</a:t>
            </a:r>
          </a:p>
          <a:p>
            <a:r>
              <a:rPr lang="en-US" dirty="0"/>
              <a:t>United Launch Alliance (2017), Delta II JPSS-1 Mission Profile [Screenshot]. Retrieved March 23, 2018 from </a:t>
            </a:r>
            <a:r>
              <a:rPr lang="en-US" dirty="0">
                <a:hlinkClick r:id="rId4"/>
              </a:rPr>
              <a:t>https://www.youtube.com/watch?v=tLkbdYZyf1c</a:t>
            </a:r>
            <a:endParaRPr lang="en-US" dirty="0"/>
          </a:p>
          <a:p>
            <a:r>
              <a:rPr lang="en-US" dirty="0"/>
              <a:t>User picture 4.5 Meter Dish [Online Image]. Retrieved on March 23, 2018 from </a:t>
            </a:r>
            <a:r>
              <a:rPr lang="en-US" dirty="0">
                <a:hlinkClick r:id="rId5"/>
              </a:rPr>
              <a:t>http://www.rfhamdesign.com/products/parabolicdishkit/45meterdishkit/index.php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E31398-D724-4C93-9E3E-3E823845A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Tahoma"/>
                <a:cs typeface="Tahoma"/>
              </a:rPr>
              <a:t>Citations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5397D3-B8EB-43EA-91BA-0EF40EF0A8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448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29B448-A3CA-4A43-8798-47883ACF1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438" y="1123950"/>
            <a:ext cx="6069896" cy="4908550"/>
          </a:xfrm>
        </p:spPr>
        <p:txBody>
          <a:bodyPr anchor="t"/>
          <a:lstStyle/>
          <a:p>
            <a:pPr marL="227965" indent="-227965"/>
            <a:r>
              <a:rPr lang="en-US" dirty="0">
                <a:latin typeface="Century Gothic"/>
              </a:rPr>
              <a:t>Mission Overview</a:t>
            </a:r>
          </a:p>
          <a:p>
            <a:pPr marL="227965" indent="-227965"/>
            <a:r>
              <a:rPr lang="en-US" dirty="0">
                <a:latin typeface="Century Gothic"/>
              </a:rPr>
              <a:t>Satellite Structure</a:t>
            </a:r>
          </a:p>
          <a:p>
            <a:pPr marL="227965" indent="-227965"/>
            <a:r>
              <a:rPr lang="en-US" dirty="0">
                <a:latin typeface="Century Gothic"/>
              </a:rPr>
              <a:t>Satellite Testing</a:t>
            </a:r>
          </a:p>
          <a:p>
            <a:pPr marL="227965" indent="-227965"/>
            <a:r>
              <a:rPr lang="en-US" dirty="0">
                <a:latin typeface="Century Gothic"/>
              </a:rPr>
              <a:t>Integration and Launch</a:t>
            </a:r>
          </a:p>
          <a:p>
            <a:pPr marL="227965" indent="-227965"/>
            <a:r>
              <a:rPr lang="en-US" dirty="0">
                <a:latin typeface="Century Gothic"/>
              </a:rPr>
              <a:t>Satellite Communications</a:t>
            </a:r>
          </a:p>
          <a:p>
            <a:pPr marL="227965" indent="-227965"/>
            <a:r>
              <a:rPr lang="en-US" dirty="0">
                <a:latin typeface="Century Gothic"/>
              </a:rPr>
              <a:t>Failure Analysis</a:t>
            </a:r>
          </a:p>
          <a:p>
            <a:pPr marL="227965" indent="-227965"/>
            <a:r>
              <a:rPr lang="en-US" dirty="0">
                <a:latin typeface="Century Gothic"/>
              </a:rPr>
              <a:t>Next Steps</a:t>
            </a:r>
          </a:p>
          <a:p>
            <a:pPr marL="227965" indent="-227965"/>
            <a:r>
              <a:rPr lang="en-US" dirty="0">
                <a:latin typeface="Century Gothic"/>
              </a:rPr>
              <a:t>Future of EagleSat-1</a:t>
            </a:r>
          </a:p>
          <a:p>
            <a:pPr marL="227965" indent="-227965"/>
            <a:endParaRPr lang="en-US" dirty="0">
              <a:latin typeface="Century Gothic"/>
            </a:endParaRPr>
          </a:p>
          <a:p>
            <a:pPr marL="227965" indent="-227965"/>
            <a:endParaRPr lang="en-US" dirty="0">
              <a:latin typeface="Century Gothic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00B1C5-2BCE-4DCA-8AB7-4C6301E1C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Tahoma"/>
                <a:cs typeface="Tahoma"/>
              </a:rPr>
              <a:t>Presentation Overview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E77D86-D288-4E22-A69A-AD152CBD8A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DA421D-B2D0-4289-A286-6764C47C4D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226" y="1033715"/>
            <a:ext cx="3932715" cy="490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640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29B448-A3CA-4A43-8798-47883ACF1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438" y="1123950"/>
            <a:ext cx="6069896" cy="4908550"/>
          </a:xfrm>
        </p:spPr>
        <p:txBody>
          <a:bodyPr anchor="t"/>
          <a:lstStyle/>
          <a:p>
            <a:pPr marL="227965" indent="-227965"/>
            <a:r>
              <a:rPr lang="en-US" dirty="0">
                <a:latin typeface="Century Gothic"/>
              </a:rPr>
              <a:t>Primary Objective: Educational</a:t>
            </a:r>
          </a:p>
          <a:p>
            <a:pPr marL="227965" indent="-227965"/>
            <a:r>
              <a:rPr lang="en-US" dirty="0">
                <a:latin typeface="Century Gothic"/>
              </a:rPr>
              <a:t>Secondary Objectives: </a:t>
            </a:r>
          </a:p>
          <a:p>
            <a:pPr marL="685165" lvl="1" indent="-227965"/>
            <a:r>
              <a:rPr lang="en-US" dirty="0">
                <a:latin typeface="Century Gothic"/>
              </a:rPr>
              <a:t>Primary: Orbital decay</a:t>
            </a:r>
          </a:p>
          <a:p>
            <a:pPr marL="685165" lvl="1" indent="-227965"/>
            <a:r>
              <a:rPr lang="en-US" dirty="0">
                <a:latin typeface="Century Gothic"/>
              </a:rPr>
              <a:t>Secondary: Supercapacitors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00B1C5-2BCE-4DCA-8AB7-4C6301E1C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Tahoma"/>
                <a:cs typeface="Tahoma"/>
              </a:rPr>
              <a:t>Mission Overview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E77D86-D288-4E22-A69A-AD152CBD8A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6" descr="A close up of a box&#10;&#10;Description generated with high confidence">
            <a:extLst>
              <a:ext uri="{FF2B5EF4-FFF2-40B4-BE49-F238E27FC236}">
                <a16:creationId xmlns:a16="http://schemas.microsoft.com/office/drawing/2014/main" id="{207AA33E-2367-43A9-8BCE-1A270A932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193" y="1010488"/>
            <a:ext cx="4652558" cy="502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690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804F193-0B72-461A-8713-48B2B188D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Tahoma"/>
                <a:cs typeface="Tahoma"/>
              </a:rPr>
              <a:t>Satellite Structure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57156F-5472-4B90-9093-79EA7265FF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" name="Picture 10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82C570D-F43D-4BF2-B121-73AC994E93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278" y="1644373"/>
            <a:ext cx="5142223" cy="4148391"/>
          </a:xfrm>
          <a:prstGeom prst="rect">
            <a:avLst/>
          </a:prstGeom>
        </p:spPr>
      </p:pic>
      <p:pic>
        <p:nvPicPr>
          <p:cNvPr id="12" name="Picture 12" descr="A circuit board&#10;&#10;Description generated with very high confidence">
            <a:extLst>
              <a:ext uri="{FF2B5EF4-FFF2-40B4-BE49-F238E27FC236}">
                <a16:creationId xmlns:a16="http://schemas.microsoft.com/office/drawing/2014/main" id="{D1DAA555-3764-4D80-A1AC-829FE22F2B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389" b="28918"/>
          <a:stretch/>
        </p:blipFill>
        <p:spPr>
          <a:xfrm>
            <a:off x="6541024" y="1368041"/>
            <a:ext cx="3864616" cy="428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475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804F193-0B72-461A-8713-48B2B188D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Tahoma"/>
                <a:cs typeface="Tahoma"/>
              </a:rPr>
              <a:t>Satellite Structure: GPS</a:t>
            </a:r>
            <a:endParaRPr lang="en-US" dirty="0"/>
          </a:p>
        </p:txBody>
      </p:sp>
      <p:pic>
        <p:nvPicPr>
          <p:cNvPr id="6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47AC3FF-A4C2-484D-9FA3-87ABFDFB49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91" b="4714"/>
          <a:stretch/>
        </p:blipFill>
        <p:spPr>
          <a:xfrm>
            <a:off x="2858947" y="1009098"/>
            <a:ext cx="8491540" cy="502340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57156F-5472-4B90-9093-79EA7265FF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29016B-85EE-44FD-8B2D-23516744B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693" y="1123722"/>
            <a:ext cx="2575088" cy="4908783"/>
          </a:xfrm>
        </p:spPr>
        <p:txBody>
          <a:bodyPr anchor="t"/>
          <a:lstStyle/>
          <a:p>
            <a:pPr marL="227965" indent="-227965"/>
            <a:r>
              <a:rPr lang="en-US" dirty="0"/>
              <a:t>Novatel OEM615</a:t>
            </a:r>
          </a:p>
        </p:txBody>
      </p:sp>
    </p:spTree>
    <p:extLst>
      <p:ext uri="{BB962C8B-B14F-4D97-AF65-F5344CB8AC3E}">
        <p14:creationId xmlns:p14="http://schemas.microsoft.com/office/powerpoint/2010/main" val="2382789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804F193-0B72-461A-8713-48B2B188D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Tahoma"/>
                <a:cs typeface="Tahoma"/>
              </a:rPr>
              <a:t>Satellite Structure: Comms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57156F-5472-4B90-9093-79EA7265FF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714A6A-6E28-4853-9686-9195E2B0E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438" y="1123950"/>
            <a:ext cx="5383045" cy="4908550"/>
          </a:xfrm>
        </p:spPr>
        <p:txBody>
          <a:bodyPr anchor="t"/>
          <a:lstStyle/>
          <a:p>
            <a:pPr marL="227965" indent="-227965"/>
            <a:r>
              <a:rPr lang="en-US" dirty="0"/>
              <a:t>Taoglas Antenna Ceramic GPS Patch for RF</a:t>
            </a:r>
          </a:p>
          <a:p>
            <a:pPr marL="227965" indent="-227965"/>
            <a:r>
              <a:rPr lang="en-US" dirty="0"/>
              <a:t>Wood and Douglas Radio Module</a:t>
            </a:r>
          </a:p>
          <a:p>
            <a:pPr marL="227965" indent="-227965"/>
            <a:endParaRPr lang="en-US" dirty="0"/>
          </a:p>
        </p:txBody>
      </p:sp>
      <p:pic>
        <p:nvPicPr>
          <p:cNvPr id="6" name="Picture 7" descr="A close up of electronics&#10;&#10;Description generated with very high confidence">
            <a:extLst>
              <a:ext uri="{FF2B5EF4-FFF2-40B4-BE49-F238E27FC236}">
                <a16:creationId xmlns:a16="http://schemas.microsoft.com/office/drawing/2014/main" id="{4B9BDE9B-2FB4-4375-A392-8287462868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07" r="33047" b="10795"/>
          <a:stretch/>
        </p:blipFill>
        <p:spPr>
          <a:xfrm rot="-5400000">
            <a:off x="1560380" y="2520865"/>
            <a:ext cx="2692269" cy="4140060"/>
          </a:xfrm>
          <a:prstGeom prst="rect">
            <a:avLst/>
          </a:prstGeom>
        </p:spPr>
      </p:pic>
      <p:pic>
        <p:nvPicPr>
          <p:cNvPr id="9" name="Picture 29" descr="A circuit board&#10;&#10;Description generated with very high confidence">
            <a:extLst>
              <a:ext uri="{FF2B5EF4-FFF2-40B4-BE49-F238E27FC236}">
                <a16:creationId xmlns:a16="http://schemas.microsoft.com/office/drawing/2014/main" id="{85E1DB1E-E777-4BE0-8AD6-03BF2361D3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131"/>
          <a:stretch/>
        </p:blipFill>
        <p:spPr>
          <a:xfrm>
            <a:off x="5613722" y="1078604"/>
            <a:ext cx="5741794" cy="485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536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804F193-0B72-461A-8713-48B2B188D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Tahoma"/>
                <a:cs typeface="Tahoma"/>
              </a:rPr>
              <a:t>Satellite Structure: Power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57156F-5472-4B90-9093-79EA7265FF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3BD9813D-6133-45BF-B318-7990B26A0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1351" y="1052016"/>
            <a:ext cx="4786411" cy="4982974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708051D-3CA8-4093-B795-AB7820497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438" y="1123950"/>
            <a:ext cx="5577971" cy="4908550"/>
          </a:xfrm>
        </p:spPr>
        <p:txBody>
          <a:bodyPr anchor="t"/>
          <a:lstStyle/>
          <a:p>
            <a:pPr marL="227965" indent="-227965"/>
            <a:r>
              <a:rPr lang="en-US" dirty="0"/>
              <a:t>Eaton HV1030-2R7106-R 10F (3V) Supercapacitors</a:t>
            </a:r>
          </a:p>
          <a:p>
            <a:pPr marL="227965" indent="-227965"/>
            <a:r>
              <a:rPr lang="en-US" dirty="0"/>
              <a:t>Provides 4F (15V)</a:t>
            </a:r>
          </a:p>
        </p:txBody>
      </p:sp>
    </p:spTree>
    <p:extLst>
      <p:ext uri="{BB962C8B-B14F-4D97-AF65-F5344CB8AC3E}">
        <p14:creationId xmlns:p14="http://schemas.microsoft.com/office/powerpoint/2010/main" val="282498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F8F3F454-B69B-49AD-858A-12F39A0B9B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0425" y="1149350"/>
            <a:ext cx="5429250" cy="485775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8360FB9-6BA1-654B-9D3E-759F6F95A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Tahoma"/>
                <a:cs typeface="Tahoma"/>
              </a:rPr>
              <a:t>Satellite Structure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AEFE50-A54C-1249-9C5E-6E2E33275A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355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9CFFB9-1DCB-804B-92BB-9B4274262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Tahoma"/>
                <a:cs typeface="Tahoma"/>
              </a:rPr>
              <a:t>Satellite Testing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7EC10A-4AA1-8F46-BBC5-3C9A835829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9B91CA1-150B-4AB6-9FA4-745C8736C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438" y="1123950"/>
            <a:ext cx="5471284" cy="4908550"/>
          </a:xfrm>
        </p:spPr>
        <p:txBody>
          <a:bodyPr anchor="t"/>
          <a:lstStyle/>
          <a:p>
            <a:pPr marL="227965" indent="-227965">
              <a:buFont typeface="Arial"/>
              <a:buChar char="•"/>
            </a:pPr>
            <a:r>
              <a:rPr lang="en-US" dirty="0"/>
              <a:t>Day in the Life Test: software verification</a:t>
            </a:r>
          </a:p>
          <a:p>
            <a:pPr marL="227965" indent="-227965">
              <a:buFont typeface="Arial"/>
              <a:buChar char="•"/>
            </a:pPr>
            <a:r>
              <a:rPr lang="en-US" dirty="0"/>
              <a:t>Random Vibration: launch vehicle</a:t>
            </a:r>
          </a:p>
          <a:p>
            <a:pPr marL="227965" indent="-227965">
              <a:buFont typeface="Arial"/>
              <a:buChar char="•"/>
            </a:pPr>
            <a:r>
              <a:rPr lang="en-US" dirty="0"/>
              <a:t>Shock: launch vehicle</a:t>
            </a:r>
          </a:p>
          <a:p>
            <a:pPr marL="227965" indent="-227965">
              <a:buFont typeface="Arial"/>
              <a:buChar char="•"/>
            </a:pPr>
            <a:r>
              <a:rPr lang="en-US" dirty="0"/>
              <a:t>Thermal Bakeout: outgassing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3" name="Picture 5" descr="A picture containing indoor, floor, table&#10;&#10;Description generated with very high confidence">
            <a:extLst>
              <a:ext uri="{FF2B5EF4-FFF2-40B4-BE49-F238E27FC236}">
                <a16:creationId xmlns:a16="http://schemas.microsoft.com/office/drawing/2014/main" id="{310F895E-64E0-4E70-84EB-252FFC096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9347" y="966015"/>
            <a:ext cx="5033624" cy="5120031"/>
          </a:xfrm>
          <a:prstGeom prst="rect">
            <a:avLst/>
          </a:prstGeom>
        </p:spPr>
      </p:pic>
      <p:pic>
        <p:nvPicPr>
          <p:cNvPr id="7" name="Picture 9" descr="A picture containing table&#10;&#10;Description generated with high confidence">
            <a:extLst>
              <a:ext uri="{FF2B5EF4-FFF2-40B4-BE49-F238E27FC236}">
                <a16:creationId xmlns:a16="http://schemas.microsoft.com/office/drawing/2014/main" id="{A9E8DEA6-23F5-43F6-91EC-2DFD27260F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7793" b="4222"/>
          <a:stretch/>
        </p:blipFill>
        <p:spPr>
          <a:xfrm>
            <a:off x="532625" y="3975904"/>
            <a:ext cx="5391097" cy="211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702764"/>
      </p:ext>
    </p:extLst>
  </p:cSld>
  <p:clrMapOvr>
    <a:masterClrMapping/>
  </p:clrMapOvr>
</p:sld>
</file>

<file path=ppt/theme/theme1.xml><?xml version="1.0" encoding="utf-8"?>
<a:theme xmlns:a="http://schemas.openxmlformats.org/drawingml/2006/main" name="EagleSa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Tahoma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agleSat Theme" id="{4A9ACD81-D806-43B2-ADCF-D0AF29BFD955}" vid="{C63D2023-325B-4A84-B25A-3CF2560756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82CE8AAA6D044CAE2E60D48871CC72" ma:contentTypeVersion="8" ma:contentTypeDescription="Create a new document." ma:contentTypeScope="" ma:versionID="ed056947fda744ee162cbb54c240b43a">
  <xsd:schema xmlns:xsd="http://www.w3.org/2001/XMLSchema" xmlns:xs="http://www.w3.org/2001/XMLSchema" xmlns:p="http://schemas.microsoft.com/office/2006/metadata/properties" xmlns:ns2="2bf2d388-9b68-4952-9bcd-945bcd3bc124" xmlns:ns3="6c160ac7-2e9f-4006-94dd-bfed52f16d06" xmlns:ns4="bf192eb6-175c-4ee1-9b68-ebc3cf1a256d" targetNamespace="http://schemas.microsoft.com/office/2006/metadata/properties" ma:root="true" ma:fieldsID="60e443b6f41411c0bc39abfbb61deef7" ns2:_="" ns3:_="" ns4:_="">
    <xsd:import namespace="2bf2d388-9b68-4952-9bcd-945bcd3bc124"/>
    <xsd:import namespace="6c160ac7-2e9f-4006-94dd-bfed52f16d06"/>
    <xsd:import namespace="bf192eb6-175c-4ee1-9b68-ebc3cf1a25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f2d388-9b68-4952-9bcd-945bcd3bc12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160ac7-2e9f-4006-94dd-bfed52f16d0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4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192eb6-175c-4ee1-9b68-ebc3cf1a25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bf2d388-9b68-4952-9bcd-945bcd3bc124">RHCWVWTZRMYC-44-1090</_dlc_DocId>
    <_dlc_DocIdUrl xmlns="2bf2d388-9b68-4952-9bcd-945bcd3bc124">
      <Url>https://myerauedu.sharepoint.com/teams/PR_College_of_Engineering/PC_EAGLESAT/_layouts/15/DocIdRedir.aspx?ID=RHCWVWTZRMYC-44-1090</Url>
      <Description>RHCWVWTZRMYC-44-1090</Description>
    </_dlc_DocIdUrl>
    <SharedWithUsers xmlns="6c160ac7-2e9f-4006-94dd-bfed52f16d06">
      <UserInfo>
        <DisplayName>Haiberg, Parker J.</DisplayName>
        <AccountId>265</AccountId>
        <AccountType/>
      </UserInfo>
      <UserInfo>
        <DisplayName>Parra, Anthony W.</DisplayName>
        <AccountId>266</AccountId>
        <AccountType/>
      </UserInfo>
      <UserInfo>
        <DisplayName>Roper, Gabriel</DisplayName>
        <AccountId>267</AccountId>
        <AccountType/>
      </UserInfo>
    </SharedWithUsers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C7758B-63F3-4140-B3E2-1FCB31BFBB31}">
  <ds:schemaRefs>
    <ds:schemaRef ds:uri="http://schemas.microsoft.com/sharepoint/event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08535F66-BE88-42BC-8294-A75D96A18B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f2d388-9b68-4952-9bcd-945bcd3bc124"/>
    <ds:schemaRef ds:uri="6c160ac7-2e9f-4006-94dd-bfed52f16d06"/>
    <ds:schemaRef ds:uri="bf192eb6-175c-4ee1-9b68-ebc3cf1a25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EC14B32-85E0-4BEB-B491-C4BBFEC96CB9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elements/1.1/"/>
    <ds:schemaRef ds:uri="2bf2d388-9b68-4952-9bcd-945bcd3bc124"/>
    <ds:schemaRef ds:uri="http://purl.org/dc/dcmitype/"/>
    <ds:schemaRef ds:uri="http://purl.org/dc/terms/"/>
    <ds:schemaRef ds:uri="http://schemas.microsoft.com/office/2006/metadata/properties"/>
    <ds:schemaRef ds:uri="http://schemas.microsoft.com/office/infopath/2007/PartnerControls"/>
    <ds:schemaRef ds:uri="bf192eb6-175c-4ee1-9b68-ebc3cf1a256d"/>
    <ds:schemaRef ds:uri="6c160ac7-2e9f-4006-94dd-bfed52f16d06"/>
  </ds:schemaRefs>
</ds:datastoreItem>
</file>

<file path=customXml/itemProps4.xml><?xml version="1.0" encoding="utf-8"?>
<ds:datastoreItem xmlns:ds="http://schemas.openxmlformats.org/officeDocument/2006/customXml" ds:itemID="{F7FA722F-5598-4493-86B8-19A51B6AF9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360</Words>
  <Application>Microsoft Office PowerPoint</Application>
  <PresentationFormat>Widescreen</PresentationFormat>
  <Paragraphs>113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Century Gothic</vt:lpstr>
      <vt:lpstr>Tahoma</vt:lpstr>
      <vt:lpstr>EagleSat Theme</vt:lpstr>
      <vt:lpstr>PowerPoint Presentation</vt:lpstr>
      <vt:lpstr>Presentation Overview</vt:lpstr>
      <vt:lpstr>Mission Overview</vt:lpstr>
      <vt:lpstr>Satellite Structure</vt:lpstr>
      <vt:lpstr>Satellite Structure: GPS</vt:lpstr>
      <vt:lpstr>Satellite Structure: Comms</vt:lpstr>
      <vt:lpstr>Satellite Structure: Power</vt:lpstr>
      <vt:lpstr>Satellite Structure</vt:lpstr>
      <vt:lpstr>Satellite Testing</vt:lpstr>
      <vt:lpstr>Integration and Launch</vt:lpstr>
      <vt:lpstr>Communications</vt:lpstr>
      <vt:lpstr>Ground Station</vt:lpstr>
      <vt:lpstr>Data Flow</vt:lpstr>
      <vt:lpstr>Failure Analysis: Silent Treatment</vt:lpstr>
      <vt:lpstr>Next Steps</vt:lpstr>
      <vt:lpstr>Future of EagleSat-1</vt:lpstr>
      <vt:lpstr>Acknowledgements</vt:lpstr>
      <vt:lpstr>Questions?   Deborah Jackson jacksd40@my.erau.edu    “Success is not final, failure is not fatal: it is the courage to continue that counts.” Winston Churchill </vt:lpstr>
      <vt:lpstr>Citations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Deborah Jackson</dc:creator>
  <cp:lastModifiedBy>Deborah Jackson</cp:lastModifiedBy>
  <cp:revision>64</cp:revision>
  <dcterms:modified xsi:type="dcterms:W3CDTF">2018-03-24T01:02:24Z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0x010100A282CE8AAA6D044CAE2E60D48871CC72</vt:lpwstr>
  </property>
  <property fmtid="{D5CDD505-2E9C-101B-9397-08002B2CF9AE}" pid="3" name="_dlc_DocIdItemGuid">
    <vt:lpwstr>151e26bb-593c-4a5c-a24f-1c9b2685053a</vt:lpwstr>
  </property>
</Properties>
</file>